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7"/>
  </p:notesMasterIdLst>
  <p:sldIdLst>
    <p:sldId id="256" r:id="rId2"/>
    <p:sldId id="258" r:id="rId3"/>
    <p:sldId id="260" r:id="rId4"/>
    <p:sldId id="261" r:id="rId5"/>
    <p:sldId id="264" r:id="rId6"/>
    <p:sldId id="327" r:id="rId7"/>
    <p:sldId id="265" r:id="rId8"/>
    <p:sldId id="324" r:id="rId9"/>
    <p:sldId id="267" r:id="rId10"/>
    <p:sldId id="325" r:id="rId11"/>
    <p:sldId id="270" r:id="rId12"/>
    <p:sldId id="326" r:id="rId13"/>
    <p:sldId id="321" r:id="rId14"/>
    <p:sldId id="322" r:id="rId15"/>
    <p:sldId id="320" r:id="rId16"/>
  </p:sldIdLst>
  <p:sldSz cx="9144000" cy="5143500" type="screen16x9"/>
  <p:notesSz cx="6808788" cy="9940925"/>
  <p:embeddedFontLst>
    <p:embeddedFont>
      <p:font typeface="Montserrat SemiBold" charset="-52"/>
      <p:regular r:id="rId18"/>
      <p:bold r:id="rId19"/>
      <p:italic r:id="rId20"/>
      <p:boldItalic r:id="rId21"/>
    </p:embeddedFont>
    <p:embeddedFont>
      <p:font typeface="Dela Gothic One" charset="-128"/>
      <p:regular r:id="rId22"/>
    </p:embeddedFont>
    <p:embeddedFont>
      <p:font typeface="Montserrat" charset="-52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римова Юлия Владимировна" initials="ГЮВ" lastIdx="10" clrIdx="0">
    <p:extLst>
      <p:ext uri="{19B8F6BF-5375-455C-9EA6-DF929625EA0E}">
        <p15:presenceInfo xmlns:p15="http://schemas.microsoft.com/office/powerpoint/2012/main" xmlns="" userId="S-1-5-21-2057840189-3487231898-3550820021-61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FB18D"/>
    <a:srgbClr val="A73E8E"/>
    <a:srgbClr val="EC730A"/>
    <a:srgbClr val="E6E6E6"/>
    <a:srgbClr val="FEFFFF"/>
    <a:srgbClr val="2D2E8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768FC9E-F8A7-4022-960E-4E59D708AD0F}">
  <a:tblStyle styleId="{A768FC9E-F8A7-4022-960E-4E59D708AD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2" autoAdjust="0"/>
  </p:normalViewPr>
  <p:slideViewPr>
    <p:cSldViewPr snapToGrid="0">
      <p:cViewPr>
        <p:scale>
          <a:sx n="90" d="100"/>
          <a:sy n="90" d="100"/>
        </p:scale>
        <p:origin x="-354" y="-9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180f5936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180f59366b_0_0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9a77891a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9a77891af_1_11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96951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3b21897f8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83b21897f8_3_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3b21897f8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83b21897f8_3_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6778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525d3c6e4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525d3c6e46_0_35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1cb3642dea_2_0:notes"/>
          <p:cNvSpPr txBox="1">
            <a:spLocks noGrp="1"/>
          </p:cNvSpPr>
          <p:nvPr>
            <p:ph type="body" idx="1"/>
          </p:nvPr>
        </p:nvSpPr>
        <p:spPr>
          <a:xfrm>
            <a:off x="680879" y="4721916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" name="Google Shape;74;g21cb3642de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40fba8b52_0_4:notes"/>
          <p:cNvSpPr txBox="1">
            <a:spLocks noGrp="1"/>
          </p:cNvSpPr>
          <p:nvPr>
            <p:ph type="body" idx="1"/>
          </p:nvPr>
        </p:nvSpPr>
        <p:spPr>
          <a:xfrm>
            <a:off x="680879" y="4721916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g2840fba8b5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a40aba68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21a40aba68d_0_26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25d3c6e4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25d3c6e46_0_10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25d3c6e4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25d3c6e46_0_10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25d3c6e4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525d3c6e46_0_10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25d3c6e4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525d3c6e46_0_10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16596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9a77891a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9a77891af_1_11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484411" y="118883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7266" y="115318"/>
            <a:ext cx="3186302" cy="31582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84255" y="31515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3EF9CE-1AF5-40C1-BC25-2A73E3033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5354"/>
            <a:ext cx="9115972" cy="524885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6B9BF95-CCD6-4153-8772-4024527412CF}"/>
              </a:ext>
            </a:extLst>
          </p:cNvPr>
          <p:cNvSpPr/>
          <p:nvPr userDrawn="1"/>
        </p:nvSpPr>
        <p:spPr>
          <a:xfrm>
            <a:off x="-117144" y="-197005"/>
            <a:ext cx="9233118" cy="534050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5CFCED-C6B4-493D-88BF-45FFD806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47D8C1-0533-4C98-9E16-86EEA2833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42C278-A5F9-4690-8FEC-1A150194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25689-41F2-4F67-897B-65B381747BAE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31535B-EDDD-4C94-AB45-B5F0B903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6D1DA5-96FA-4359-8E96-1A0B77BE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F061-57AE-43D7-A6BB-56AC825FA0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998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0185" y="561208"/>
            <a:ext cx="8784333" cy="59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0185" y="1180638"/>
            <a:ext cx="8784333" cy="352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30944" y="4784943"/>
            <a:ext cx="565684" cy="40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Google Shape;59;p14">
            <a:extLst>
              <a:ext uri="{FF2B5EF4-FFF2-40B4-BE49-F238E27FC236}">
                <a16:creationId xmlns:a16="http://schemas.microsoft.com/office/drawing/2014/main" xmlns="" id="{44F769EA-58AC-49BA-8261-A68DF5A0FC2D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2967445" y="4909406"/>
            <a:ext cx="3016773" cy="26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Google Shape;60;p14">
            <a:extLst>
              <a:ext uri="{FF2B5EF4-FFF2-40B4-BE49-F238E27FC236}">
                <a16:creationId xmlns:a16="http://schemas.microsoft.com/office/drawing/2014/main" xmlns="" id="{4CFB79BC-BEAC-4226-85D8-358E2226673B}"/>
              </a:ext>
            </a:extLst>
          </p:cNvPr>
          <p:cNvSpPr txBox="1">
            <a:spLocks noGrp="1"/>
          </p:cNvSpPr>
          <p:nvPr>
            <p:ph type="dt" idx="2"/>
          </p:nvPr>
        </p:nvSpPr>
        <p:spPr>
          <a:xfrm>
            <a:off x="315685" y="4909406"/>
            <a:ext cx="2168093" cy="26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61;p14">
            <a:extLst>
              <a:ext uri="{FF2B5EF4-FFF2-40B4-BE49-F238E27FC236}">
                <a16:creationId xmlns:a16="http://schemas.microsoft.com/office/drawing/2014/main" xmlns="" id="{FDE89FF7-E52F-4DA3-9288-1EB02B4A448B}"/>
              </a:ext>
            </a:extLst>
          </p:cNvPr>
          <p:cNvSpPr txBox="1">
            <a:spLocks/>
          </p:cNvSpPr>
          <p:nvPr userDrawn="1"/>
        </p:nvSpPr>
        <p:spPr>
          <a:xfrm>
            <a:off x="6442165" y="4908784"/>
            <a:ext cx="2168093" cy="28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9740506-544D-47E8-872A-3A09BD4CD9E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41514" y="-133910"/>
            <a:ext cx="9398133" cy="541131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DF4E54F-643A-49E4-87B5-B59237127F86}"/>
              </a:ext>
            </a:extLst>
          </p:cNvPr>
          <p:cNvSpPr/>
          <p:nvPr userDrawn="1"/>
        </p:nvSpPr>
        <p:spPr>
          <a:xfrm>
            <a:off x="-141515" y="-133910"/>
            <a:ext cx="9427029" cy="5411319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jpe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9E5A400-3652-4110-8A1F-6EB0066BB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99" y="0"/>
            <a:ext cx="9165499" cy="51435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1789A75-7AA2-41CC-8054-0FDC74E1401E}"/>
              </a:ext>
            </a:extLst>
          </p:cNvPr>
          <p:cNvSpPr/>
          <p:nvPr/>
        </p:nvSpPr>
        <p:spPr>
          <a:xfrm>
            <a:off x="290793" y="266700"/>
            <a:ext cx="8562415" cy="4569762"/>
          </a:xfrm>
          <a:prstGeom prst="roundRect">
            <a:avLst>
              <a:gd name="adj" fmla="val 1348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F5E8D6E8-5C59-49B8-861B-B663DCDC4662}"/>
              </a:ext>
            </a:extLst>
          </p:cNvPr>
          <p:cNvSpPr/>
          <p:nvPr/>
        </p:nvSpPr>
        <p:spPr>
          <a:xfrm>
            <a:off x="1355724" y="3529333"/>
            <a:ext cx="795340" cy="2928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55808B-B831-4F1E-B641-E49A7C8B03FC}"/>
              </a:ext>
            </a:extLst>
          </p:cNvPr>
          <p:cNvSpPr txBox="1"/>
          <p:nvPr/>
        </p:nvSpPr>
        <p:spPr>
          <a:xfrm>
            <a:off x="1441451" y="3521890"/>
            <a:ext cx="642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 SemiBold" panose="00000700000000000000" pitchFamily="2" charset="-52"/>
              </a:rPr>
              <a:t>2024</a:t>
            </a:r>
            <a:endParaRPr lang="ru-RU" dirty="0">
              <a:latin typeface="Montserrat SemiBold" panose="000007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623AD7-E09D-4557-9AB3-103A4A029392}"/>
              </a:ext>
            </a:extLst>
          </p:cNvPr>
          <p:cNvSpPr txBox="1"/>
          <p:nvPr/>
        </p:nvSpPr>
        <p:spPr>
          <a:xfrm>
            <a:off x="1212850" y="1819364"/>
            <a:ext cx="561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Dela Gothic One" panose="00000500000000000000" pitchFamily="2" charset="-128"/>
                <a:ea typeface="Dela Gothic One" panose="00000500000000000000" pitchFamily="2" charset="-128"/>
              </a:rPr>
              <a:t>ПРОФЕССИОНАЛИТЕТ</a:t>
            </a:r>
          </a:p>
          <a:p>
            <a:r>
              <a:rPr lang="ru-RU" sz="4000" dirty="0">
                <a:latin typeface="Dela Gothic One" panose="00000500000000000000" pitchFamily="2" charset="-128"/>
                <a:ea typeface="Dela Gothic One" panose="00000500000000000000" pitchFamily="2" charset="-128"/>
              </a:rPr>
              <a:t>ТЫ В ХОРОШЕЙ КОМПАНИИ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03E3AE3-E9C9-44C2-9ADE-1B65BEF36C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34137" y="592968"/>
            <a:ext cx="1069985" cy="8929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5B534D4-9AA6-4399-A7F8-B4D0258D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08"/>
          <a:stretch/>
        </p:blipFill>
        <p:spPr>
          <a:xfrm>
            <a:off x="1212850" y="592968"/>
            <a:ext cx="1138233" cy="8706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/>
        </p:nvSpPr>
        <p:spPr>
          <a:xfrm>
            <a:off x="108181" y="0"/>
            <a:ext cx="8451028" cy="513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-RU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ГБПОУ «Кабардино-Балкарский агропромышленный колледж </a:t>
            </a:r>
            <a:endParaRPr lang="ru-RU" b="1" dirty="0" smtClea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r>
              <a:rPr lang="ru-RU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им</a:t>
            </a:r>
            <a:r>
              <a:rPr lang="ru-RU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 Б.Г. Хамдохова» 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организуются мероприятия: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мастер-классы:</a:t>
            </a:r>
            <a:endParaRPr lang="ru-RU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35.02.05 Агрономия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35.02.16 Эксплуатация и ремонт сельскохозяйственной техники и оборудования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35.01.27 Мастер сельскохозяйственного производства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21.02.19 Землеустройство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23.01.06 Машинист дорожных и строительных работ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23.01.17 Мастер по ремонту и обслуживанию автомобилей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23.02.01 Организация перевозок и управление на транспорте (автомобильном)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экскурсии: </a:t>
            </a:r>
            <a:endParaRPr lang="ru-RU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«Инновационная агрофирма «Деметра»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«Сады Эльбруса»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ПКФ «Базис»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«Центр ПИТОМНИК»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профессиональные пробы: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4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Повар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4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Агроном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4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Автомеханик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4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Пожарный</a:t>
            </a:r>
            <a:endParaRPr sz="11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8809" y="-708796"/>
            <a:ext cx="2065125" cy="20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F68369-E0A4-4406-A403-C677CE243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0684">
            <a:off x="6709360" y="1479470"/>
            <a:ext cx="3064022" cy="417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8988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/>
        </p:nvSpPr>
        <p:spPr>
          <a:xfrm>
            <a:off x="384628" y="252671"/>
            <a:ext cx="77049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Карьерные карты выпускников программ Профессионалитета</a:t>
            </a:r>
            <a:endParaRPr sz="1100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 rot="-532255">
            <a:off x="2308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 rot="-532255">
            <a:off x="32257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 rot="-532255">
            <a:off x="62206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14F509-6A62-4AB4-8852-1B06CF6F2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2286">
            <a:off x="192005" y="1382919"/>
            <a:ext cx="2656343" cy="16018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040ECF-C998-4F51-98FF-9307C27D3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7704">
            <a:off x="3122921" y="1213074"/>
            <a:ext cx="2634890" cy="15608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4838937-3ADF-4343-BB15-0C296915C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9835">
            <a:off x="6133122" y="1147779"/>
            <a:ext cx="2626267" cy="1620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817E40-0191-4C7C-B767-A13FE3526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962" y="3106758"/>
            <a:ext cx="2937038" cy="20367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DBA2E00-D00A-4FB9-B5F5-8C129E48C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7011" y="3185586"/>
            <a:ext cx="2814073" cy="19834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/>
        </p:nvSpPr>
        <p:spPr>
          <a:xfrm>
            <a:off x="307510" y="-54900"/>
            <a:ext cx="77049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Карьерные карты выпускников программ Профессионалитета</a:t>
            </a:r>
            <a:endParaRPr sz="1100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 rot="-532255">
            <a:off x="2308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 rot="-532255">
            <a:off x="32257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 rot="-532255">
            <a:off x="62206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9115FB-32BB-4290-B343-46001087E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5646">
            <a:off x="-131460" y="1021334"/>
            <a:ext cx="2876527" cy="1937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6D3948-37A4-4E8D-9029-10859BFC6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3647">
            <a:off x="2942498" y="970364"/>
            <a:ext cx="3021999" cy="18467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ED94A2-6C11-47F5-96CD-D5C60F423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8717">
            <a:off x="6084758" y="1285537"/>
            <a:ext cx="3186991" cy="16650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07B83E-41E6-4495-A422-746BB40F8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792" y="3363078"/>
            <a:ext cx="3473618" cy="17368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1E8B4C1-29EA-4EF5-91F5-4E991B8D1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42" y="3312526"/>
            <a:ext cx="3473618" cy="17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197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583F90D2-ADA7-4B72-AA98-335A64046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6843258"/>
              </p:ext>
            </p:extLst>
          </p:nvPr>
        </p:nvGraphicFramePr>
        <p:xfrm>
          <a:off x="91332" y="333829"/>
          <a:ext cx="4939181" cy="4100300"/>
        </p:xfrm>
        <a:graphic>
          <a:graphicData uri="http://schemas.openxmlformats.org/drawingml/2006/table">
            <a:tbl>
              <a:tblPr firstRow="1" firstCol="1" bandRow="1"/>
              <a:tblGrid>
                <a:gridCol w="214747">
                  <a:extLst>
                    <a:ext uri="{9D8B030D-6E8A-4147-A177-3AD203B41FA5}">
                      <a16:colId xmlns:a16="http://schemas.microsoft.com/office/drawing/2014/main" xmlns="" val="1917189061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3765903130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4279454461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1769068867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3956979840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3872337127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2590411238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1829096856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3794493858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3277392296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275225209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2944007239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2532371900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782920690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4008126674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1739059055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1888755171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517190034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1896308789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3739657404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686082285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2259164288"/>
                    </a:ext>
                  </a:extLst>
                </a:gridCol>
                <a:gridCol w="214747">
                  <a:extLst>
                    <a:ext uri="{9D8B030D-6E8A-4147-A177-3AD203B41FA5}">
                      <a16:colId xmlns:a16="http://schemas.microsoft.com/office/drawing/2014/main" xmlns="" val="3697931661"/>
                    </a:ext>
                  </a:extLst>
                </a:gridCol>
              </a:tblGrid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4689928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2782945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4279444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0564634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3885997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4750587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2859389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0128433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5949425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1159964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0567992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4504194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8697979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8938736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3016991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3328850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9833586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6964560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5824130"/>
                  </a:ext>
                </a:extLst>
              </a:tr>
              <a:tr h="205015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12024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D37710-095C-42AB-9832-FCE61E74256A}"/>
              </a:ext>
            </a:extLst>
          </p:cNvPr>
          <p:cNvSpPr txBox="1"/>
          <p:nvPr/>
        </p:nvSpPr>
        <p:spPr>
          <a:xfrm>
            <a:off x="5234145" y="98023"/>
            <a:ext cx="3524864" cy="477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Montserrat" pitchFamily="2" charset="-52"/>
              </a:rPr>
              <a:t>По вертикали:</a:t>
            </a:r>
          </a:p>
          <a:p>
            <a:r>
              <a:rPr lang="ru-RU" sz="1050" dirty="0">
                <a:latin typeface="Montserrat" pitchFamily="2" charset="-52"/>
              </a:rPr>
              <a:t>2. Активные студенты образовательных организаций СПО, готовые рассказать о своем опыте обучения и помочь сделать выбор тем, кто еще не уверен в своем решении.</a:t>
            </a:r>
          </a:p>
          <a:p>
            <a:r>
              <a:rPr lang="ru-RU" sz="1050" dirty="0">
                <a:latin typeface="Montserrat" pitchFamily="2" charset="-52"/>
              </a:rPr>
              <a:t>4. Это область науки и техники, которая охватывает процессы получения металлов из руд или других видов сырья</a:t>
            </a:r>
          </a:p>
          <a:p>
            <a:r>
              <a:rPr lang="ru-RU" sz="1050" dirty="0">
                <a:latin typeface="Montserrat" pitchFamily="2" charset="-52"/>
              </a:rPr>
              <a:t>8. От латинского - усердно работающий человек, занимающийся работой и учебой, учащийся среднего учебного заведения.</a:t>
            </a:r>
          </a:p>
          <a:p>
            <a:r>
              <a:rPr lang="ru-RU" sz="1050" dirty="0">
                <a:latin typeface="Montserrat" pitchFamily="2" charset="-52"/>
              </a:rPr>
              <a:t>9. Это обязательный вид внеурочной деятельности, который закрепляет теоретические знания студента.</a:t>
            </a:r>
          </a:p>
          <a:p>
            <a:endParaRPr lang="ru-RU" sz="1050" dirty="0">
              <a:latin typeface="Montserrat" pitchFamily="2" charset="-52"/>
            </a:endParaRPr>
          </a:p>
          <a:p>
            <a:r>
              <a:rPr lang="ru-RU" sz="1050" b="1" dirty="0">
                <a:latin typeface="Montserrat" pitchFamily="2" charset="-52"/>
              </a:rPr>
              <a:t>По горизонтали:</a:t>
            </a:r>
          </a:p>
          <a:p>
            <a:r>
              <a:rPr lang="ru-RU" sz="1050" dirty="0">
                <a:latin typeface="Montserrat" pitchFamily="2" charset="-52"/>
              </a:rPr>
              <a:t>1. Это процесс поиска подходящей работы, подготовки к ней и устройства на работу.</a:t>
            </a:r>
          </a:p>
          <a:p>
            <a:r>
              <a:rPr lang="ru-RU" sz="1050" dirty="0">
                <a:latin typeface="Montserrat" pitchFamily="2" charset="-52"/>
              </a:rPr>
              <a:t>3. Отрасль тяжёлой промышленности, которая занимается производством машин, станков, оборудования и приборов.</a:t>
            </a:r>
          </a:p>
          <a:p>
            <a:r>
              <a:rPr lang="ru-RU" sz="1050" dirty="0">
                <a:latin typeface="Montserrat" pitchFamily="2" charset="-52"/>
              </a:rPr>
              <a:t>5. Это специалист, который соединяет металлические детали, создавая тем самым крепкие и долговечные соединения.</a:t>
            </a:r>
          </a:p>
          <a:p>
            <a:r>
              <a:rPr lang="ru-RU" sz="1050" dirty="0">
                <a:latin typeface="Montserrat" pitchFamily="2" charset="-52"/>
              </a:rPr>
              <a:t>6. Продолжи фразу: «Ты в хорошей…».</a:t>
            </a:r>
          </a:p>
          <a:p>
            <a:r>
              <a:rPr lang="ru-RU" sz="1050" dirty="0">
                <a:latin typeface="Montserrat" pitchFamily="2" charset="-52"/>
              </a:rPr>
              <a:t>7. Это образовательная программа в колледжах, которая позволит тебе стать высококвалифицированным специалистом на ведущем предприятии твоего региона</a:t>
            </a:r>
          </a:p>
        </p:txBody>
      </p:sp>
    </p:spTree>
    <p:extLst>
      <p:ext uri="{BB962C8B-B14F-4D97-AF65-F5344CB8AC3E}">
        <p14:creationId xmlns:p14="http://schemas.microsoft.com/office/powerpoint/2010/main" xmlns="" val="55838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3E7ACA61-4938-4705-A49E-240368858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8413343"/>
              </p:ext>
            </p:extLst>
          </p:nvPr>
        </p:nvGraphicFramePr>
        <p:xfrm>
          <a:off x="72572" y="489030"/>
          <a:ext cx="4790256" cy="4165440"/>
        </p:xfrm>
        <a:graphic>
          <a:graphicData uri="http://schemas.openxmlformats.org/drawingml/2006/table">
            <a:tbl>
              <a:tblPr firstRow="1" firstCol="1" bandRow="1"/>
              <a:tblGrid>
                <a:gridCol w="208272">
                  <a:extLst>
                    <a:ext uri="{9D8B030D-6E8A-4147-A177-3AD203B41FA5}">
                      <a16:colId xmlns:a16="http://schemas.microsoft.com/office/drawing/2014/main" xmlns="" val="1142024379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1246242253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2062481373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3447689903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151149664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2142269297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2322903810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3706331502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2207375669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2589278433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1386572531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1134207880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2279216047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2052508927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94762419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2380822948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1839026651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779996963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960721039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3119972902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4267810781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1254948422"/>
                    </a:ext>
                  </a:extLst>
                </a:gridCol>
                <a:gridCol w="208272">
                  <a:extLst>
                    <a:ext uri="{9D8B030D-6E8A-4147-A177-3AD203B41FA5}">
                      <a16:colId xmlns:a16="http://schemas.microsoft.com/office/drawing/2014/main" xmlns="" val="1778613444"/>
                    </a:ext>
                  </a:extLst>
                </a:gridCol>
              </a:tblGrid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3364353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9084412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5086704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3062229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щ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3621501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2725746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ф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5316780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4751678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0503062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г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7801803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ш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9692109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9244883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0400898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0625865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6817112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3116348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4879719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501439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0515190"/>
                  </a:ext>
                </a:extLst>
              </a:tr>
              <a:tr h="20827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56424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6CB6F3-3A6C-4CC4-9292-346E586CC78B}"/>
              </a:ext>
            </a:extLst>
          </p:cNvPr>
          <p:cNvSpPr txBox="1"/>
          <p:nvPr/>
        </p:nvSpPr>
        <p:spPr>
          <a:xfrm>
            <a:off x="5096260" y="182634"/>
            <a:ext cx="3524864" cy="477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Montserrat" pitchFamily="2" charset="-52"/>
              </a:rPr>
              <a:t>По вертикали:</a:t>
            </a:r>
          </a:p>
          <a:p>
            <a:r>
              <a:rPr lang="ru-RU" sz="1050" dirty="0">
                <a:latin typeface="Montserrat" pitchFamily="2" charset="-52"/>
              </a:rPr>
              <a:t>2. Активные студенты образовательных организаций СПО, готовые рассказать о своем опыте обучения и помочь сделать выбор тем, кто еще не уверен в своем решении.</a:t>
            </a:r>
          </a:p>
          <a:p>
            <a:r>
              <a:rPr lang="ru-RU" sz="1050" dirty="0">
                <a:latin typeface="Montserrat" pitchFamily="2" charset="-52"/>
              </a:rPr>
              <a:t>4. Это область науки и техники, которая охватывает процессы получения металлов из руд или других видов сырья</a:t>
            </a:r>
          </a:p>
          <a:p>
            <a:r>
              <a:rPr lang="ru-RU" sz="1050" dirty="0">
                <a:latin typeface="Montserrat" pitchFamily="2" charset="-52"/>
              </a:rPr>
              <a:t>8. От латинского - усердно работающий человек, занимающийся работой и учебой, учащийся среднего учебного заведения.</a:t>
            </a:r>
          </a:p>
          <a:p>
            <a:r>
              <a:rPr lang="ru-RU" sz="1050" dirty="0">
                <a:latin typeface="Montserrat" pitchFamily="2" charset="-52"/>
              </a:rPr>
              <a:t>9. Это обязательный вид внеурочной деятельности, который закрепляет теоретические знания студента.</a:t>
            </a:r>
          </a:p>
          <a:p>
            <a:endParaRPr lang="ru-RU" sz="1050" dirty="0">
              <a:latin typeface="Montserrat" pitchFamily="2" charset="-52"/>
            </a:endParaRPr>
          </a:p>
          <a:p>
            <a:r>
              <a:rPr lang="ru-RU" sz="1050" b="1" dirty="0">
                <a:latin typeface="Montserrat" pitchFamily="2" charset="-52"/>
              </a:rPr>
              <a:t>По горизонтали:</a:t>
            </a:r>
          </a:p>
          <a:p>
            <a:r>
              <a:rPr lang="ru-RU" sz="1050" dirty="0">
                <a:latin typeface="Montserrat" pitchFamily="2" charset="-52"/>
              </a:rPr>
              <a:t>1. Это процесс поиска подходящей работы, подготовки к ней и устройства на работу.</a:t>
            </a:r>
          </a:p>
          <a:p>
            <a:r>
              <a:rPr lang="ru-RU" sz="1050" dirty="0">
                <a:latin typeface="Montserrat" pitchFamily="2" charset="-52"/>
              </a:rPr>
              <a:t>3. Отрасль тяжёлой промышленности, которая занимается производством машин, станков, оборудования и приборов.</a:t>
            </a:r>
          </a:p>
          <a:p>
            <a:r>
              <a:rPr lang="ru-RU" sz="1050" dirty="0">
                <a:latin typeface="Montserrat" pitchFamily="2" charset="-52"/>
              </a:rPr>
              <a:t>5. Это специалист, который соединяет металлические детали, создавая тем самым крепкие и долговечные соединения.</a:t>
            </a:r>
          </a:p>
          <a:p>
            <a:r>
              <a:rPr lang="ru-RU" sz="1050" dirty="0">
                <a:latin typeface="Montserrat" pitchFamily="2" charset="-52"/>
              </a:rPr>
              <a:t>6. Продолжи фразу: «Ты в хорошей…».</a:t>
            </a:r>
          </a:p>
          <a:p>
            <a:r>
              <a:rPr lang="ru-RU" sz="1050" dirty="0">
                <a:latin typeface="Montserrat" pitchFamily="2" charset="-52"/>
              </a:rPr>
              <a:t>7. Это образовательная программа в колледжах, которая позволит тебе стать высококвалифицированным специалистом на ведущем предприятии твоего региона</a:t>
            </a:r>
          </a:p>
        </p:txBody>
      </p:sp>
    </p:spTree>
    <p:extLst>
      <p:ext uri="{BB962C8B-B14F-4D97-AF65-F5344CB8AC3E}">
        <p14:creationId xmlns:p14="http://schemas.microsoft.com/office/powerpoint/2010/main" xmlns="" val="1810425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9"/>
          <p:cNvSpPr txBox="1">
            <a:spLocks noGrp="1"/>
          </p:cNvSpPr>
          <p:nvPr>
            <p:ph type="ctrTitle"/>
          </p:nvPr>
        </p:nvSpPr>
        <p:spPr>
          <a:xfrm>
            <a:off x="488112" y="3620223"/>
            <a:ext cx="4610100" cy="12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 dirty="0">
                <a:solidFill>
                  <a:srgbClr val="EE741D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Ты </a:t>
            </a:r>
            <a:r>
              <a:rPr lang="ru" sz="3500" dirty="0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в хорошей компании!</a:t>
            </a:r>
            <a:endParaRPr sz="3300" dirty="0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grpSp>
        <p:nvGrpSpPr>
          <p:cNvPr id="689" name="Google Shape;689;p79"/>
          <p:cNvGrpSpPr/>
          <p:nvPr/>
        </p:nvGrpSpPr>
        <p:grpSpPr>
          <a:xfrm>
            <a:off x="5826938" y="209580"/>
            <a:ext cx="3132000" cy="3312000"/>
            <a:chOff x="5339525" y="999249"/>
            <a:chExt cx="3226050" cy="3401525"/>
          </a:xfrm>
        </p:grpSpPr>
        <p:pic>
          <p:nvPicPr>
            <p:cNvPr id="690" name="Google Shape;690;p7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54655" y="1272321"/>
              <a:ext cx="3014150" cy="31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7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95367" y="2875681"/>
              <a:ext cx="205417" cy="155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7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39525" y="2402580"/>
              <a:ext cx="233414" cy="170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842116" y="1401074"/>
              <a:ext cx="215016" cy="168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7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92439" y="1715999"/>
              <a:ext cx="215016" cy="20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7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799574" y="999280"/>
              <a:ext cx="378836" cy="135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7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73359" y="999249"/>
              <a:ext cx="205417" cy="239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7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136331" y="1674471"/>
              <a:ext cx="159036" cy="21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7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386899" y="2817653"/>
              <a:ext cx="233414" cy="177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7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612417" y="3141407"/>
              <a:ext cx="378836" cy="125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7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274963" y="1018968"/>
              <a:ext cx="215016" cy="20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7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430464" y="2032681"/>
              <a:ext cx="205402" cy="19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7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781084" y="1401106"/>
              <a:ext cx="253368" cy="235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79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123853" y="1176186"/>
              <a:ext cx="175486" cy="224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79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8238715" y="2048996"/>
              <a:ext cx="230094" cy="213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79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390089" y="2444385"/>
              <a:ext cx="175487" cy="204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79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 rot="-4130">
              <a:off x="7999524" y="3198287"/>
              <a:ext cx="330018" cy="114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79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7588577" y="1185754"/>
              <a:ext cx="175483" cy="2057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8" name="Google Shape;708;p79"/>
          <p:cNvPicPr preferRelativeResize="0"/>
          <p:nvPr/>
        </p:nvPicPr>
        <p:blipFill rotWithShape="1">
          <a:blip r:embed="rId21">
            <a:alphaModFix/>
          </a:blip>
          <a:srcRect t="20802" r="51164" b="75529"/>
          <a:stretch/>
        </p:blipFill>
        <p:spPr>
          <a:xfrm>
            <a:off x="-259342" y="284482"/>
            <a:ext cx="5399976" cy="6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761350" y="3652400"/>
            <a:ext cx="1061925" cy="10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056825" y="3652412"/>
            <a:ext cx="1061925" cy="10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9"/>
          <p:cNvSpPr txBox="1"/>
          <p:nvPr/>
        </p:nvSpPr>
        <p:spPr>
          <a:xfrm>
            <a:off x="4940588" y="4715320"/>
            <a:ext cx="403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 SemiBold"/>
                <a:ea typeface="Montserrat SemiBold"/>
                <a:cs typeface="Montserrat SemiBold"/>
                <a:sym typeface="Montserrat SemiBold"/>
              </a:rPr>
              <a:t>СТИКЕРЫ ПРОФЕССИОНАЛИТЕТА</a:t>
            </a:r>
            <a:endParaRPr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52" name="Picture 4" descr="Федеральный проект «Профессионалитет» реализуется в ГБПОУ КБГТК"/>
          <p:cNvPicPr>
            <a:picLocks noChangeAspect="1" noChangeArrowheads="1"/>
          </p:cNvPicPr>
          <p:nvPr/>
        </p:nvPicPr>
        <p:blipFill>
          <a:blip r:embed="rId24"/>
          <a:srcRect t="9451" b="22618"/>
          <a:stretch>
            <a:fillRect/>
          </a:stretch>
        </p:blipFill>
        <p:spPr bwMode="auto">
          <a:xfrm>
            <a:off x="-5" y="893135"/>
            <a:ext cx="5299558" cy="27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740D77-5A21-43D8-84F2-DA1FDB145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EB27B9-4334-45DA-B39D-D30591EA3F46}"/>
              </a:ext>
            </a:extLst>
          </p:cNvPr>
          <p:cNvSpPr txBox="1"/>
          <p:nvPr/>
        </p:nvSpPr>
        <p:spPr>
          <a:xfrm>
            <a:off x="1041401" y="1119794"/>
            <a:ext cx="4419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Мы реализуем проект «Профессионалитет» Он позволил обновить образовательные программы для авиа- и судостроения, фармацевтики, электроники, оборонной </a:t>
            </a:r>
          </a:p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и других отраслей…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0956FB-2CD3-4AA0-8AE8-94C17794A7E7}"/>
              </a:ext>
            </a:extLst>
          </p:cNvPr>
          <p:cNvSpPr txBox="1"/>
          <p:nvPr/>
        </p:nvSpPr>
        <p:spPr>
          <a:xfrm>
            <a:off x="1041400" y="2348164"/>
            <a:ext cx="4277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…Для этих сфер до 2028 года предстоит подготовить порядка миллиона специалистов рабочих профессий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4C3977-BD83-42E3-81AB-D4110B9B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50513" y="3457239"/>
            <a:ext cx="4071870" cy="1419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7554DA-03E0-40F4-A1D7-F93B7C82D01F}"/>
              </a:ext>
            </a:extLst>
          </p:cNvPr>
          <p:cNvSpPr txBox="1"/>
          <p:nvPr/>
        </p:nvSpPr>
        <p:spPr>
          <a:xfrm>
            <a:off x="1041401" y="3689130"/>
            <a:ext cx="441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Владимир Владимирович Путин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D0952C-9FA6-4E7B-91D2-8E6204DF0B0E}"/>
              </a:ext>
            </a:extLst>
          </p:cNvPr>
          <p:cNvSpPr txBox="1"/>
          <p:nvPr/>
        </p:nvSpPr>
        <p:spPr>
          <a:xfrm>
            <a:off x="1041401" y="3939859"/>
            <a:ext cx="4419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Президент Российской Федерации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2B48E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A427BA-DB33-44B7-A448-3E45C6C8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827E60-5484-492C-A278-9C58D29A79A6}"/>
              </a:ext>
            </a:extLst>
          </p:cNvPr>
          <p:cNvSpPr txBox="1"/>
          <p:nvPr/>
        </p:nvSpPr>
        <p:spPr>
          <a:xfrm>
            <a:off x="1041401" y="1301222"/>
            <a:ext cx="44195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Мы видим колоссальный интерес молодежи к системе среднего профессионального образования,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к Профессионалитету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B4CA18-4082-427E-BCBB-B114642DD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50513" y="3195981"/>
            <a:ext cx="4071870" cy="141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92F0B0-ECA3-4F08-B189-F6470CBDEE12}"/>
              </a:ext>
            </a:extLst>
          </p:cNvPr>
          <p:cNvSpPr txBox="1"/>
          <p:nvPr/>
        </p:nvSpPr>
        <p:spPr>
          <a:xfrm>
            <a:off x="1041401" y="3427872"/>
            <a:ext cx="441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Сергей Кравцов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4CD2F8-E612-49F2-ADB1-FA3F16F851CD}"/>
              </a:ext>
            </a:extLst>
          </p:cNvPr>
          <p:cNvSpPr txBox="1"/>
          <p:nvPr/>
        </p:nvSpPr>
        <p:spPr>
          <a:xfrm>
            <a:off x="1041401" y="3678601"/>
            <a:ext cx="4419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Министр просвещения Российской Федерации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F3B3DD-BF8A-46EF-AE3D-87068DC6593A}"/>
              </a:ext>
            </a:extLst>
          </p:cNvPr>
          <p:cNvSpPr txBox="1"/>
          <p:nvPr/>
        </p:nvSpPr>
        <p:spPr>
          <a:xfrm>
            <a:off x="1" y="1429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FB18D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Преимущества обучения по программам </a:t>
            </a:r>
          </a:p>
          <a:p>
            <a:pPr algn="ctr"/>
            <a:r>
              <a:rPr lang="ru-RU" sz="2400" dirty="0">
                <a:solidFill>
                  <a:srgbClr val="3FB18D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ФП «Профессионалитет»</a:t>
            </a:r>
            <a:endParaRPr lang="ru-RU" sz="5400" dirty="0">
              <a:solidFill>
                <a:srgbClr val="3FB18D"/>
              </a:solidFill>
              <a:latin typeface="Dela Gothic One" panose="00000500000000000000" pitchFamily="2" charset="-128"/>
              <a:ea typeface="Dela Gothic One" panose="00000500000000000000" pitchFamily="2" charset="-128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431C2F-144E-4F00-8EC1-B489FE3BD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9" y="395646"/>
            <a:ext cx="8352971" cy="46952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97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/>
        </p:nvSpPr>
        <p:spPr>
          <a:xfrm>
            <a:off x="5737800" y="523550"/>
            <a:ext cx="25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3"/>
          <p:cNvSpPr txBox="1"/>
          <p:nvPr/>
        </p:nvSpPr>
        <p:spPr>
          <a:xfrm>
            <a:off x="4063800" y="211411"/>
            <a:ext cx="5080200" cy="493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5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ГБПОУ «Кабардино-Балкарский гуманитарно-технический колледж»</a:t>
            </a:r>
            <a:r>
              <a:rPr lang="ru" sz="15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входит в: </a:t>
            </a:r>
          </a:p>
          <a:p>
            <a:pPr lvl="0">
              <a:lnSpc>
                <a:spcPct val="115000"/>
              </a:lnSpc>
            </a:pPr>
            <a:r>
              <a:rPr lang="ru-RU" sz="1600" dirty="0"/>
              <a:t>Образовательный кластер «Правоохранительная сфера и управление»</a:t>
            </a:r>
            <a:endParaRPr sz="15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ru" sz="15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0000"/>
              </a:lnSpc>
            </a:pPr>
            <a:r>
              <a:rPr lang="ru" sz="15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Предприятия-партнеры (работодатели):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Министерство труда и социальной защиты Кабардино-Балкарской Республики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Министерство внутренних дел по Кабардино-Балкарской Республике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Управление Судебного департамента Кабардино-Балкарской Республики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Союз «Торгово-промышленная палата Кабардино-Балкарской Республики»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Региональный фонд «Центр поддержки предпринимательства Кабардино-Балкарской Республики»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Министерство по делам молодежи Кабардино-Балкарской Республики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КБР РО ВОО ветеранов «Боевое Братство»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ПАО «Телемеханика»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ОО «Нальчикский» ФЛ №2351 Банк «ВТБ» ПАО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Кабардино-Балкарское Отделение №8631 ПАО Сбербанк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ПАО «</a:t>
            </a:r>
            <a:r>
              <a:rPr lang="ru-RU" sz="1100" dirty="0" err="1"/>
              <a:t>Ростелеком</a:t>
            </a:r>
            <a:r>
              <a:rPr lang="ru-RU" sz="1100" dirty="0"/>
              <a:t>»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ФЛ САО «РЕСО-ГРАНТИЯ»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sz="1100" dirty="0"/>
              <a:t>ООО «СН»</a:t>
            </a:r>
          </a:p>
        </p:txBody>
      </p:sp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151" y="2808020"/>
            <a:ext cx="1800000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4381" y="332509"/>
            <a:ext cx="414273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/>
        </p:nvSpPr>
        <p:spPr>
          <a:xfrm>
            <a:off x="5737800" y="523550"/>
            <a:ext cx="25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3"/>
          <p:cNvSpPr txBox="1"/>
          <p:nvPr/>
        </p:nvSpPr>
        <p:spPr>
          <a:xfrm>
            <a:off x="3850044" y="166254"/>
            <a:ext cx="5256000" cy="4878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ГБПОУ «Кабардино-Балкарский агропромышленный колледж им. Б.Г. Хамдохова»</a:t>
            </a:r>
            <a:r>
              <a:rPr lang="ru" sz="20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входит в: </a:t>
            </a:r>
          </a:p>
          <a:p>
            <a:pPr lvl="0">
              <a:lnSpc>
                <a:spcPct val="115000"/>
              </a:lnSpc>
            </a:pPr>
            <a:r>
              <a:rPr lang="ru-RU" sz="2000" dirty="0"/>
              <a:t>Образовательно-производственный центр «Эльбрус»</a:t>
            </a:r>
            <a:endParaRPr lang="ru" sz="20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0000"/>
              </a:lnSpc>
            </a:pPr>
            <a:endParaRPr lang="ru" sz="20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0000"/>
              </a:lnSpc>
            </a:pPr>
            <a:r>
              <a:rPr lang="ru" sz="20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Предприятия-партнеры (работодатели):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«ООО «Инновационная агрофирма Деметра»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ООО «Сады Эльбруса»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ООО «Центр ПИТОМНИК»</a:t>
            </a:r>
          </a:p>
          <a:p>
            <a:pPr>
              <a:lnSpc>
                <a:spcPct val="110000"/>
              </a:lnSpc>
            </a:pPr>
            <a:endParaRPr lang="ru" sz="20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0000"/>
              </a:lnSpc>
            </a:pPr>
            <a:endParaRPr lang="ru" sz="20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38" y="2665516"/>
            <a:ext cx="2016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xn--n1abdr5c.xn--p1ai/upload/resize_cache/iblock/7a2/1000_750_1/ndjsn378q9xxtu95bnbjkcg1kribfnd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9382"/>
            <a:ext cx="3816000" cy="200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48E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/>
        </p:nvSpPr>
        <p:spPr>
          <a:xfrm>
            <a:off x="282998" y="150591"/>
            <a:ext cx="6295932" cy="91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5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ГБПОУ «Кабардино-Балкарский гуманитарно-технический колледж» </a:t>
            </a:r>
            <a:r>
              <a:rPr lang="ru" sz="15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имеет современное оснащение:</a:t>
            </a:r>
            <a:endParaRPr sz="15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826E668-666C-488F-8F2E-FDC73622F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7282">
            <a:off x="7731496" y="-612840"/>
            <a:ext cx="2259012" cy="6039514"/>
          </a:xfrm>
          <a:prstGeom prst="rect">
            <a:avLst/>
          </a:prstGeom>
        </p:spPr>
      </p:pic>
      <p:pic>
        <p:nvPicPr>
          <p:cNvPr id="5" name="Объект 10">
            <a:extLst>
              <a:ext uri="{FF2B5EF4-FFF2-40B4-BE49-F238E27FC236}">
                <a16:creationId xmlns:a16="http://schemas.microsoft.com/office/drawing/2014/main" xmlns="" id="{C50E7D01-B468-4946-B713-512B7B2C8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32" t="32295" r="18164" b="16737"/>
          <a:stretch/>
        </p:blipFill>
        <p:spPr>
          <a:xfrm>
            <a:off x="233916" y="2253993"/>
            <a:ext cx="2519917" cy="137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94616A-4101-4FAD-86E5-428EAAEF56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161" b="22003"/>
          <a:stretch/>
        </p:blipFill>
        <p:spPr>
          <a:xfrm>
            <a:off x="0" y="3700131"/>
            <a:ext cx="2773287" cy="14433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1CAA43-92CB-4CF8-8CB6-2283FB725E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019" b="22875"/>
          <a:stretch/>
        </p:blipFill>
        <p:spPr>
          <a:xfrm>
            <a:off x="340242" y="743484"/>
            <a:ext cx="2275368" cy="1380689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D3AA2D4B-6B1B-4D12-A54D-D79E7DD8FE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76" t="35088" r="7175" b="1970"/>
          <a:stretch/>
        </p:blipFill>
        <p:spPr>
          <a:xfrm>
            <a:off x="2971278" y="3636334"/>
            <a:ext cx="2792972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05DA20-36A5-434C-9256-08FF839B18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70" t="21567" r="21502" b="23279"/>
          <a:stretch/>
        </p:blipFill>
        <p:spPr>
          <a:xfrm>
            <a:off x="2987274" y="972085"/>
            <a:ext cx="2685991" cy="18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5C6EE2-9B93-4272-96DC-2F3346833AEF}"/>
              </a:ext>
            </a:extLst>
          </p:cNvPr>
          <p:cNvSpPr txBox="1"/>
          <p:nvPr/>
        </p:nvSpPr>
        <p:spPr>
          <a:xfrm>
            <a:off x="5773011" y="743484"/>
            <a:ext cx="207660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учебно- производственных зон, по следующим видам работ: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-криминалистический полигон;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-полигон беспилотных летательных аппаратов;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-практическая площадка по огневой подготовке;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-практическая площадка по оказанию медицинской помощи;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-практическая площадка специальных средств правоохраны;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-практическая площадка по социальной подготовке;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-практическая площадка по страховому делу;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-специализированная учебная аудитория судебных заседаний;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-практическая площадка по информационным технологиям. </a:t>
            </a:r>
            <a:endParaRPr 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/>
        </p:nvSpPr>
        <p:spPr>
          <a:xfrm>
            <a:off x="0" y="0"/>
            <a:ext cx="6141551" cy="149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ГБПОУ «Кабардино-Балкарский агропромышленный колледж им. Б.Г. Хамдохова» </a:t>
            </a:r>
            <a:r>
              <a:rPr lang="ru" sz="16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имеет современное оснащение:</a:t>
            </a:r>
            <a:endParaRPr lang="ru-RU" sz="16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826E668-666C-488F-8F2E-FDC73622F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938" y="-670349"/>
            <a:ext cx="4385786" cy="6039514"/>
          </a:xfrm>
          <a:prstGeom prst="rect">
            <a:avLst/>
          </a:prstGeom>
        </p:spPr>
      </p:pic>
      <p:pic>
        <p:nvPicPr>
          <p:cNvPr id="5" name="object 2_0">
            <a:extLst>
              <a:ext uri="{FF2B5EF4-FFF2-40B4-BE49-F238E27FC236}">
                <a16:creationId xmlns:a16="http://schemas.microsoft.com/office/drawing/2014/main" xmlns="" id="{71EDFA9D-D57F-44F9-BA8F-E1BC5F8FA59A}"/>
              </a:ext>
            </a:extLst>
          </p:cNvPr>
          <p:cNvPicPr/>
          <p:nvPr/>
        </p:nvPicPr>
        <p:blipFill rotWithShape="1">
          <a:blip r:embed="rId4"/>
          <a:srcRect t="19496"/>
          <a:stretch/>
        </p:blipFill>
        <p:spPr>
          <a:xfrm>
            <a:off x="-26791" y="3859481"/>
            <a:ext cx="3496450" cy="1340480"/>
          </a:xfrm>
          <a:prstGeom prst="rect">
            <a:avLst/>
          </a:prstGeom>
          <a:ln w="0">
            <a:noFill/>
          </a:ln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xmlns="" id="{45F69AB2-2CEB-4F91-A73E-82A7734FB97F}"/>
              </a:ext>
            </a:extLst>
          </p:cNvPr>
          <p:cNvPicPr/>
          <p:nvPr/>
        </p:nvPicPr>
        <p:blipFill rotWithShape="1">
          <a:blip r:embed="rId5"/>
          <a:srcRect t="21251"/>
          <a:stretch/>
        </p:blipFill>
        <p:spPr>
          <a:xfrm>
            <a:off x="-26791" y="2467891"/>
            <a:ext cx="3496450" cy="1340479"/>
          </a:xfrm>
          <a:prstGeom prst="rect">
            <a:avLst/>
          </a:prstGeom>
          <a:ln w="0">
            <a:noFill/>
          </a:ln>
        </p:spPr>
      </p:pic>
      <p:pic>
        <p:nvPicPr>
          <p:cNvPr id="8" name="object 2_3">
            <a:extLst>
              <a:ext uri="{FF2B5EF4-FFF2-40B4-BE49-F238E27FC236}">
                <a16:creationId xmlns:a16="http://schemas.microsoft.com/office/drawing/2014/main" xmlns="" id="{D97EEB67-51F5-4AC3-8B28-400B032CEC9B}"/>
              </a:ext>
            </a:extLst>
          </p:cNvPr>
          <p:cNvPicPr/>
          <p:nvPr/>
        </p:nvPicPr>
        <p:blipFill rotWithShape="1">
          <a:blip r:embed="rId6"/>
          <a:srcRect t="22850"/>
          <a:stretch/>
        </p:blipFill>
        <p:spPr>
          <a:xfrm>
            <a:off x="0" y="922554"/>
            <a:ext cx="3469659" cy="1494226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B6E062-0E51-490C-A493-285F09DD5CFB}"/>
              </a:ext>
            </a:extLst>
          </p:cNvPr>
          <p:cNvSpPr txBox="1"/>
          <p:nvPr/>
        </p:nvSpPr>
        <p:spPr>
          <a:xfrm>
            <a:off x="3469659" y="922554"/>
            <a:ext cx="37604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Создано 8 зон по видам работ:</a:t>
            </a:r>
            <a:endParaRPr lang="ru-RU" sz="1400" b="0" strike="noStrike" spc="-1" dirty="0">
              <a:latin typeface="Arial"/>
            </a:endParaRPr>
          </a:p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1.Техническая эксплуатация и организация перевозок автомобильным транспортом; </a:t>
            </a:r>
            <a:endParaRPr lang="ru-RU" sz="1400" b="0" strike="noStrike" spc="-1" dirty="0">
              <a:latin typeface="Arial"/>
            </a:endParaRPr>
          </a:p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2.Техническое  обслуживание и ремонт автомобилей;</a:t>
            </a:r>
            <a:endParaRPr lang="ru-RU" sz="1400" b="0" strike="noStrike" spc="-1" dirty="0">
              <a:latin typeface="Arial"/>
            </a:endParaRPr>
          </a:p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3.Выполнение полевых и камеральных работ по инженерно-геодезическим изысканиям;  </a:t>
            </a:r>
            <a:endParaRPr lang="ru-RU" sz="1400" b="0" strike="noStrike" spc="-1" dirty="0">
              <a:latin typeface="Arial"/>
            </a:endParaRPr>
          </a:p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4.Производство подготовительных и дорожно-строительных  работ;</a:t>
            </a:r>
            <a:endParaRPr lang="ru-RU" sz="1400" b="0" strike="noStrike" spc="-1" dirty="0">
              <a:latin typeface="Arial"/>
            </a:endParaRPr>
          </a:p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5.Ремонт и обслуживание сельскохозяйственной техники и оборудования;</a:t>
            </a:r>
            <a:endParaRPr lang="ru-RU" sz="1400" b="0" strike="noStrike" spc="-1" dirty="0">
              <a:latin typeface="Arial"/>
            </a:endParaRPr>
          </a:p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6.Эксплуатация сельскохозяйственной техники и оборудования;</a:t>
            </a:r>
            <a:endParaRPr lang="ru-RU" sz="1400" b="0" strike="noStrike" spc="-1" dirty="0">
              <a:latin typeface="Arial"/>
            </a:endParaRPr>
          </a:p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7.Прогрессивные технологии возделывания сельскохозяйственных культур;</a:t>
            </a:r>
            <a:endParaRPr lang="ru-RU" sz="1400" b="0" strike="noStrike" spc="-1" dirty="0">
              <a:latin typeface="Arial"/>
            </a:endParaRPr>
          </a:p>
          <a:p>
            <a:pPr marL="285840" indent="-281520"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8.Техника и технологии промышленного садоводства;</a:t>
            </a:r>
            <a:endParaRPr lang="ru-RU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45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/>
        </p:nvSpPr>
        <p:spPr>
          <a:xfrm>
            <a:off x="74428" y="-111687"/>
            <a:ext cx="7323300" cy="121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2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ГБПОУ «Кабардино-Балкарский гуманитарно-технический колледж»</a:t>
            </a:r>
            <a:r>
              <a:rPr lang="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организуются мероприятия: 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8875" y="-352600"/>
            <a:ext cx="2065125" cy="20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F68369-E0A4-4406-A403-C677CE243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8314">
            <a:off x="6326592" y="1166377"/>
            <a:ext cx="3064022" cy="4171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1BF5D4-EDFD-4C24-926B-3EC917233A36}"/>
              </a:ext>
            </a:extLst>
          </p:cNvPr>
          <p:cNvSpPr txBox="1"/>
          <p:nvPr/>
        </p:nvSpPr>
        <p:spPr>
          <a:xfrm>
            <a:off x="0" y="159488"/>
            <a:ext cx="5831958" cy="5100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мастер-классы:</a:t>
            </a:r>
            <a:r>
              <a:rPr lang="ru-RU" sz="1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lang="en-US"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09.02.06 Сетевое и системное администрирование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09.02.07 Информационные системы и программирование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40.02.01 Право и организация социального обеспечения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40.02.02 Правоохранительная деятельность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44.02.01 Дошкольное образование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4.02.02 Преподавание в начальных классах</a:t>
            </a:r>
          </a:p>
          <a:p>
            <a:pPr marL="45720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Экскурсии:</a:t>
            </a:r>
            <a:endParaRPr lang="ru-RU"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"МЕГАНЕТ24" 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Сбербанк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Банк «ВТБ» ПАО</a:t>
            </a:r>
            <a:endParaRPr lang="en-US"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«Ростелеком»</a:t>
            </a:r>
            <a:endParaRPr lang="en-US"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Управление Судебного департамента Кабардино-Балкарской Республики</a:t>
            </a:r>
          </a:p>
          <a:p>
            <a:pPr marL="13335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endParaRPr lang="ru-RU" sz="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профессиональные пробы: 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Полицейский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Программирование 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Беспилотные летательные аппараты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Дошкольное воспитание</a:t>
            </a: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Преподавание в начальных классах</a:t>
            </a:r>
            <a:endParaRPr lang="ru-RU" sz="11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</a:pPr>
            <a:r>
              <a:rPr lang="ru-RU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профессиональное тестирование обучающихся </a:t>
            </a:r>
            <a:endParaRPr lang="ru-RU" sz="11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1023</Words>
  <Application>Microsoft Office PowerPoint</Application>
  <PresentationFormat>Экран (16:9)</PresentationFormat>
  <Paragraphs>1070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Montserrat SemiBold</vt:lpstr>
      <vt:lpstr>Dela Gothic One</vt:lpstr>
      <vt:lpstr>Montserrat</vt:lpstr>
      <vt:lpstr>Wingdings</vt:lpstr>
      <vt:lpstr>Times New Roman</vt:lpstr>
      <vt:lpstr>DejaVu Sans</vt:lpstr>
      <vt:lpstr>Calibri</vt:lpstr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Ты в хорошей компании!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admin</cp:lastModifiedBy>
  <cp:revision>57</cp:revision>
  <cp:lastPrinted>2024-03-18T07:06:26Z</cp:lastPrinted>
  <dcterms:modified xsi:type="dcterms:W3CDTF">2024-10-15T09:09:58Z</dcterms:modified>
</cp:coreProperties>
</file>